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9F%D0%BE%D1%8F%D1%81_%D0%90%D1%84%D1%80%D0%BE%D0%B4%D0%B8%D1%82%D1%8B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1%D0%B2%D0%B5%D1%82" TargetMode="External"/><Relationship Id="rId2" Type="http://schemas.openxmlformats.org/officeDocument/2006/relationships/hyperlink" Target="https://ru.wikipedia.org/wiki/%D0%90%D1%82%D0%BC%D0%BE%D1%81%D1%84%D0%B5%D1%80%D0%BD%D1%8B%D0%B5_%D1%8F%D0%B2%D0%BB%D0%B5%D0%BD%D0%B8%D1%8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3%D0%B0%D1%80%D1%86" TargetMode="External"/><Relationship Id="rId2" Type="http://schemas.openxmlformats.org/officeDocument/2006/relationships/hyperlink" Target="https://ru.wikipedia.org/wiki/%D0%91%D1%80%D0%BE%D0%BA%D0%B5%D0%BD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C%D0%B8%D1%80%D0%B0%D0%B6" TargetMode="External"/><Relationship Id="rId2" Type="http://schemas.openxmlformats.org/officeDocument/2006/relationships/hyperlink" Target="https://ru.wikipedia.org/wiki/%D0%90%D1%82%D0%BC%D0%BE%D1%81%D1%84%D0%B5%D1%80%D0%B0_%D0%97%D0%B5%D0%BC%D0%BB%D0%B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2%D0%BD%D1%83%D1%82%D1%80%D0%B5%D0%BD%D0%BD%D0%B5%D0%B5_%D0%BE%D1%82%D1%80%D0%B0%D0%B6%D0%B5%D0%BD%D0%B8%D0%B5" TargetMode="External"/><Relationship Id="rId5" Type="http://schemas.openxmlformats.org/officeDocument/2006/relationships/hyperlink" Target="https://ru.wikipedia.org/wiki/%D0%98%D0%BD%D0%B2%D0%B5%D1%80%D1%81%D0%B8%D1%8F_(%D0%BC%D0%B5%D1%82%D0%B5%D0%BE%D1%80%D0%BE%D0%BB%D0%BE%D0%B3%D0%B8%D1%8F)" TargetMode="External"/><Relationship Id="rId4" Type="http://schemas.openxmlformats.org/officeDocument/2006/relationships/hyperlink" Target="https://ru.wikipedia.org/wiki/%D0%A4%D0%B5%D1%8F_%D0%9C%D0%BE%D1%80%D0%B3%D0%B0%D0%BD%D0%B0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Атмосферные оптические явления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Пояс Венеры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Пояс Венеры</a:t>
            </a:r>
            <a:r>
              <a:rPr lang="ru-RU" dirty="0" smtClean="0"/>
              <a:t> — атмосферное оптическое явление, названное в честь </a:t>
            </a:r>
            <a:r>
              <a:rPr lang="ru-RU" dirty="0" smtClean="0">
                <a:hlinkClick r:id="rId2" tooltip="Пояс Афродиты"/>
              </a:rPr>
              <a:t>пояса Афродиты</a:t>
            </a:r>
            <a:r>
              <a:rPr lang="ru-RU" dirty="0" smtClean="0"/>
              <a:t> из античной мифологии</a:t>
            </a:r>
            <a:r>
              <a:rPr lang="ru-RU" dirty="0" smtClean="0"/>
              <a:t>.</a:t>
            </a:r>
            <a:endParaRPr lang="ru-RU" dirty="0" smtClean="0"/>
          </a:p>
          <a:p>
            <a:r>
              <a:rPr lang="ru-RU" dirty="0" smtClean="0"/>
              <a:t>Выглядит как полоса от </a:t>
            </a:r>
            <a:r>
              <a:rPr lang="ru-RU" dirty="0" err="1" smtClean="0"/>
              <a:t>розового</a:t>
            </a:r>
            <a:r>
              <a:rPr lang="ru-RU" dirty="0" smtClean="0"/>
              <a:t> до оранжевого цвета между тёмным ночным небом внизу и </a:t>
            </a:r>
            <a:r>
              <a:rPr lang="ru-RU" dirty="0" err="1" smtClean="0"/>
              <a:t>голубым</a:t>
            </a:r>
            <a:r>
              <a:rPr lang="ru-RU" dirty="0" smtClean="0"/>
              <a:t> небом вверху. Появляется перед восходом или после заката и проходит параллельно горизонту на высоте 10—20° в месте, противоположном </a:t>
            </a:r>
            <a:r>
              <a:rPr lang="ru-RU" dirty="0" smtClean="0"/>
              <a:t>Солнцу.</a:t>
            </a:r>
            <a:endParaRPr lang="ru-RU" dirty="0" smtClean="0"/>
          </a:p>
          <a:p>
            <a:r>
              <a:rPr lang="ru-RU" dirty="0" smtClean="0"/>
              <a:t>Во время безоблачных сумерек, до восхода или после заката Солнца, небо над горизонтом с противоположной стороны от Солнца </a:t>
            </a:r>
            <a:r>
              <a:rPr lang="ru-RU" dirty="0" err="1" smtClean="0"/>
              <a:t>розовое</a:t>
            </a:r>
            <a:r>
              <a:rPr lang="ru-RU" dirty="0" smtClean="0"/>
              <a:t>. </a:t>
            </a:r>
            <a:r>
              <a:rPr lang="ru-RU" dirty="0" smtClean="0"/>
              <a:t>Эта полоса лучше всего видна в направлении, противоположном Солнцу. Пояс Венеры можно наблюдать в любом месте, но только с чистым небом у горизонта.</a:t>
            </a:r>
          </a:p>
          <a:p>
            <a:r>
              <a:rPr lang="ru-RU" dirty="0" smtClean="0"/>
              <a:t>В поясе Венеры атмосфера рассеивает свет заходящего (или восходящего) Солнца, которое выглядит более красным, поэтому и получается </a:t>
            </a:r>
            <a:r>
              <a:rPr lang="ru-RU" dirty="0" err="1" smtClean="0"/>
              <a:t>розовый</a:t>
            </a:r>
            <a:r>
              <a:rPr lang="ru-RU" dirty="0" smtClean="0"/>
              <a:t> цвет, а не синий.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Пояс Венеры</a:t>
            </a:r>
            <a:endParaRPr lang="ru-RU" dirty="0"/>
          </a:p>
        </p:txBody>
      </p:sp>
      <p:pic>
        <p:nvPicPr>
          <p:cNvPr id="4" name="Содержимое 3" descr="пояс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6492" y="1600200"/>
            <a:ext cx="7051016" cy="4708525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/>
              <a:t>Гало́</a:t>
            </a:r>
            <a:r>
              <a:rPr lang="ru-RU" sz="2000" dirty="0" smtClean="0"/>
              <a:t> ( «круг, диск»); также </a:t>
            </a:r>
            <a:r>
              <a:rPr lang="ru-RU" sz="2000" b="1" dirty="0" err="1" smtClean="0"/>
              <a:t>а́ура</a:t>
            </a:r>
            <a:r>
              <a:rPr lang="ru-RU" sz="2000" dirty="0" smtClean="0"/>
              <a:t>, </a:t>
            </a:r>
            <a:r>
              <a:rPr lang="ru-RU" sz="2000" b="1" dirty="0" smtClean="0"/>
              <a:t>нимб</a:t>
            </a:r>
            <a:r>
              <a:rPr lang="ru-RU" sz="2000" dirty="0" smtClean="0"/>
              <a:t>, </a:t>
            </a:r>
            <a:r>
              <a:rPr lang="ru-RU" sz="2000" b="1" dirty="0" err="1" smtClean="0"/>
              <a:t>орео́л</a:t>
            </a:r>
            <a:r>
              <a:rPr lang="ru-RU" sz="2000" dirty="0" smtClean="0"/>
              <a:t> — группа </a:t>
            </a:r>
            <a:r>
              <a:rPr lang="ru-RU" sz="2000" dirty="0" smtClean="0">
                <a:hlinkClick r:id="rId2" tooltip="Атмосферные явления"/>
              </a:rPr>
              <a:t>атмосферных оптических явлений</a:t>
            </a:r>
            <a:r>
              <a:rPr lang="ru-RU" sz="2000" dirty="0" smtClean="0"/>
              <a:t>, характеризуемая возникновением вторичного свечения вокруг источника </a:t>
            </a:r>
            <a:r>
              <a:rPr lang="ru-RU" sz="2000" dirty="0" smtClean="0">
                <a:hlinkClick r:id="rId3" tooltip="Свет"/>
              </a:rPr>
              <a:t>света</a:t>
            </a:r>
            <a:r>
              <a:rPr lang="ru-RU" sz="2000" dirty="0" smtClean="0"/>
              <a:t>, как правило, имеющее форму круга, кольца, дуги, светового столба или «алмазной пыли».</a:t>
            </a:r>
            <a:endParaRPr lang="ru-RU" sz="2000" dirty="0"/>
          </a:p>
        </p:txBody>
      </p:sp>
      <p:pic>
        <p:nvPicPr>
          <p:cNvPr id="4" name="Содержимое 3" descr="гало.jp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476145" y="1600200"/>
            <a:ext cx="6191710" cy="4708525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Призрак </a:t>
            </a:r>
            <a:r>
              <a:rPr lang="ru-RU" dirty="0" err="1" smtClean="0"/>
              <a:t>Броккена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err="1" smtClean="0"/>
              <a:t>Бро́ккенский</a:t>
            </a:r>
            <a:r>
              <a:rPr lang="ru-RU" b="1" dirty="0" smtClean="0"/>
              <a:t> призрак</a:t>
            </a:r>
            <a:r>
              <a:rPr lang="ru-RU" dirty="0" smtClean="0"/>
              <a:t> </a:t>
            </a:r>
            <a:r>
              <a:rPr lang="ru-RU" dirty="0" smtClean="0"/>
              <a:t>, также </a:t>
            </a:r>
            <a:r>
              <a:rPr lang="ru-RU" dirty="0" smtClean="0"/>
              <a:t>называемый </a:t>
            </a:r>
            <a:r>
              <a:rPr lang="ru-RU" i="1" dirty="0" smtClean="0"/>
              <a:t>горным призраком</a:t>
            </a:r>
            <a:r>
              <a:rPr lang="ru-RU" dirty="0" smtClean="0"/>
              <a:t> — тень наблюдателя на поверхности облаков (тумана) в направлении, противоположном Солнцу. Эта тень может казаться очень большой и иногда окружена цветными кольцами </a:t>
            </a:r>
            <a:r>
              <a:rPr lang="ru-RU" dirty="0" smtClean="0"/>
              <a:t>. Призрак </a:t>
            </a:r>
            <a:r>
              <a:rPr lang="ru-RU" dirty="0" smtClean="0"/>
              <a:t>может шевелиться (иногда совершенно неожиданно) из-за движения облачного слоя и колебания плотности в облаке.</a:t>
            </a:r>
          </a:p>
          <a:p>
            <a:r>
              <a:rPr lang="ru-RU" dirty="0" smtClean="0"/>
              <a:t>Явление можно наблюдать в условиях горного тумана или облачности, или даже из самолёта. Но известность оно приобрело благодаря пику 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 tooltip="Брокен"/>
              </a:rPr>
              <a:t>Броккен</a:t>
            </a:r>
            <a:r>
              <a:rPr lang="ru-RU" dirty="0" smtClean="0"/>
              <a:t> в горах </a:t>
            </a:r>
            <a:r>
              <a:rPr lang="ru-RU" dirty="0" smtClean="0">
                <a:hlinkClick r:id="rId3" tooltip="Гарц"/>
              </a:rPr>
              <a:t>Гарц</a:t>
            </a:r>
            <a:r>
              <a:rPr lang="ru-RU" dirty="0" smtClean="0"/>
              <a:t> в Германии, где постоянные туманы и доступность малых высот позволяют наблюдать его особенно часто. Это способствовало возникновению местной легенды, по которой и дали явлению название. </a:t>
            </a:r>
            <a:r>
              <a:rPr lang="ru-RU" dirty="0" err="1" smtClean="0"/>
              <a:t>Броккенский</a:t>
            </a:r>
            <a:r>
              <a:rPr lang="ru-RU" dirty="0" smtClean="0"/>
              <a:t> призрак наблюдался и был описан Иоганном </a:t>
            </a:r>
            <a:r>
              <a:rPr lang="ru-RU" dirty="0" err="1" smtClean="0"/>
              <a:t>Зильбершлагом</a:t>
            </a:r>
            <a:r>
              <a:rPr lang="ru-RU" dirty="0" smtClean="0"/>
              <a:t> в 1780 году и с тех пор не раз описывался в литературе о горах Гарц. Это явление можно увидеть в любом горном </a:t>
            </a:r>
            <a:r>
              <a:rPr lang="ru-RU" dirty="0" smtClean="0"/>
              <a:t>регионе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Призраки </a:t>
            </a:r>
            <a:r>
              <a:rPr lang="ru-RU" dirty="0" err="1" smtClean="0"/>
              <a:t>Броккена</a:t>
            </a:r>
            <a:endParaRPr lang="ru-RU" dirty="0"/>
          </a:p>
        </p:txBody>
      </p:sp>
      <p:pic>
        <p:nvPicPr>
          <p:cNvPr id="4" name="Содержимое 3" descr="1280px-Brocken-tanzaw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2983" y="1600200"/>
            <a:ext cx="6278033" cy="470852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600" b="1" dirty="0" smtClean="0"/>
              <a:t>Огни</a:t>
            </a:r>
            <a:r>
              <a:rPr lang="ru-RU" sz="1600" dirty="0" smtClean="0"/>
              <a:t> </a:t>
            </a:r>
            <a:r>
              <a:rPr lang="ru-RU" sz="1600" b="1" dirty="0" smtClean="0"/>
              <a:t>святого</a:t>
            </a:r>
            <a:r>
              <a:rPr lang="ru-RU" sz="1600" dirty="0" smtClean="0"/>
              <a:t> </a:t>
            </a:r>
            <a:r>
              <a:rPr lang="ru-RU" sz="1600" b="1" dirty="0" err="1" smtClean="0"/>
              <a:t>Эльма</a:t>
            </a:r>
            <a:r>
              <a:rPr lang="ru-RU" sz="1600" b="1" dirty="0" smtClean="0"/>
              <a:t>–</a:t>
            </a:r>
            <a:r>
              <a:rPr lang="ru-RU" sz="1600" dirty="0" smtClean="0"/>
              <a:t> </a:t>
            </a:r>
            <a:r>
              <a:rPr lang="ru-RU" sz="1600" b="1" dirty="0" smtClean="0"/>
              <a:t>это</a:t>
            </a:r>
            <a:r>
              <a:rPr lang="ru-RU" sz="1600" dirty="0" smtClean="0"/>
              <a:t> </a:t>
            </a:r>
            <a:r>
              <a:rPr lang="ru-RU" sz="1600" b="1" dirty="0" smtClean="0"/>
              <a:t>красивое</a:t>
            </a:r>
            <a:r>
              <a:rPr lang="ru-RU" sz="1600" dirty="0" smtClean="0"/>
              <a:t> </a:t>
            </a:r>
            <a:r>
              <a:rPr lang="ru-RU" sz="1600" b="1" dirty="0" smtClean="0"/>
              <a:t>свечение, вызываемое</a:t>
            </a:r>
            <a:r>
              <a:rPr lang="ru-RU" sz="1600" dirty="0" smtClean="0"/>
              <a:t> </a:t>
            </a:r>
            <a:r>
              <a:rPr lang="ru-RU" sz="1600" b="1" dirty="0" smtClean="0"/>
              <a:t>накоплением</a:t>
            </a:r>
            <a:r>
              <a:rPr lang="ru-RU" sz="1600" dirty="0" smtClean="0"/>
              <a:t> </a:t>
            </a:r>
            <a:r>
              <a:rPr lang="ru-RU" sz="1600" b="1" dirty="0" smtClean="0"/>
              <a:t>большого</a:t>
            </a:r>
            <a:r>
              <a:rPr lang="ru-RU" sz="1600" dirty="0" smtClean="0"/>
              <a:t> </a:t>
            </a:r>
            <a:r>
              <a:rPr lang="ru-RU" sz="1600" b="1" dirty="0" smtClean="0"/>
              <a:t>электрического</a:t>
            </a:r>
            <a:r>
              <a:rPr lang="ru-RU" sz="1600" dirty="0" smtClean="0"/>
              <a:t> </a:t>
            </a:r>
            <a:r>
              <a:rPr lang="ru-RU" sz="1600" b="1" dirty="0" smtClean="0"/>
              <a:t>разряда</a:t>
            </a:r>
            <a:r>
              <a:rPr lang="ru-RU" sz="1600" dirty="0" smtClean="0"/>
              <a:t> </a:t>
            </a:r>
            <a:r>
              <a:rPr lang="ru-RU" sz="1600" b="1" dirty="0" smtClean="0"/>
              <a:t>в</a:t>
            </a:r>
            <a:r>
              <a:rPr lang="ru-RU" sz="1600" dirty="0" smtClean="0"/>
              <a:t> </a:t>
            </a:r>
            <a:r>
              <a:rPr lang="ru-RU" sz="1600" b="1" dirty="0" smtClean="0"/>
              <a:t>грозовое</a:t>
            </a:r>
            <a:r>
              <a:rPr lang="ru-RU" sz="1600" dirty="0" smtClean="0"/>
              <a:t> </a:t>
            </a:r>
            <a:r>
              <a:rPr lang="ru-RU" sz="1600" b="1" dirty="0" smtClean="0"/>
              <a:t>время.</a:t>
            </a:r>
            <a:r>
              <a:rPr lang="ru-RU" sz="1600" dirty="0" smtClean="0"/>
              <a:t> В основном это явление наблюдается на корабельных мачтах, возле самолетов, летящих через грозовые тучи, а иногда и на горных вершинах. Согласно легендарным сказаниям тех временем, огни святого </a:t>
            </a:r>
            <a:r>
              <a:rPr lang="ru-RU" sz="1600" dirty="0" err="1" smtClean="0"/>
              <a:t>Эльма</a:t>
            </a:r>
            <a:r>
              <a:rPr lang="ru-RU" sz="1600" dirty="0" smtClean="0"/>
              <a:t> стали появляться после смерти святого </a:t>
            </a:r>
            <a:r>
              <a:rPr lang="ru-RU" sz="1600" dirty="0" err="1" smtClean="0"/>
              <a:t>Эльма</a:t>
            </a:r>
            <a:r>
              <a:rPr lang="ru-RU" sz="1600" dirty="0" smtClean="0"/>
              <a:t> в то время, когда на море был очень сильный шторм.</a:t>
            </a:r>
            <a:endParaRPr lang="ru-RU" sz="1600" dirty="0"/>
          </a:p>
        </p:txBody>
      </p:sp>
      <p:pic>
        <p:nvPicPr>
          <p:cNvPr id="4" name="Содержимое 3" descr="эльм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794192"/>
            <a:ext cx="8229600" cy="432054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/>
              <a:t>Зелёный</a:t>
            </a:r>
            <a:r>
              <a:rPr lang="ru-RU" sz="2000" dirty="0" smtClean="0"/>
              <a:t> </a:t>
            </a:r>
            <a:r>
              <a:rPr lang="ru-RU" sz="2000" b="1" dirty="0" smtClean="0"/>
              <a:t>луч</a:t>
            </a:r>
            <a:r>
              <a:rPr lang="ru-RU" sz="2000" dirty="0" smtClean="0"/>
              <a:t> — это очень редкое оптическое </a:t>
            </a:r>
            <a:r>
              <a:rPr lang="ru-RU" sz="2000" b="1" dirty="0" smtClean="0"/>
              <a:t>явление</a:t>
            </a:r>
            <a:r>
              <a:rPr lang="ru-RU" sz="2000" dirty="0" smtClean="0"/>
              <a:t> в атмосфере, которое проявляется в форме </a:t>
            </a:r>
            <a:r>
              <a:rPr lang="ru-RU" sz="2000" b="1" dirty="0" smtClean="0"/>
              <a:t>зеленой</a:t>
            </a:r>
            <a:r>
              <a:rPr lang="ru-RU" sz="2000" dirty="0" smtClean="0"/>
              <a:t> вспышки в тот момент, когда солнечный диск скрывается за линией горизонта, длится </a:t>
            </a:r>
            <a:r>
              <a:rPr lang="ru-RU" sz="2000" b="1" dirty="0" smtClean="0"/>
              <a:t>явление</a:t>
            </a:r>
            <a:r>
              <a:rPr lang="ru-RU" sz="2000" dirty="0" smtClean="0"/>
              <a:t> от пары секунд до пяти минут.</a:t>
            </a:r>
            <a:endParaRPr lang="ru-RU" sz="2000" dirty="0"/>
          </a:p>
        </p:txBody>
      </p:sp>
      <p:pic>
        <p:nvPicPr>
          <p:cNvPr id="4" name="Содержимое 3" descr="luch-zelenyj-759x50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0606" y="1600200"/>
            <a:ext cx="7062788" cy="4708525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Фата-моргана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err="1" smtClean="0"/>
              <a:t>Фа́та-морга́на</a:t>
            </a:r>
            <a:r>
              <a:rPr lang="ru-RU" dirty="0" smtClean="0"/>
              <a:t> </a:t>
            </a:r>
            <a:r>
              <a:rPr lang="ru-RU" dirty="0" smtClean="0"/>
              <a:t>— </a:t>
            </a:r>
            <a:r>
              <a:rPr lang="ru-RU" dirty="0" smtClean="0"/>
              <a:t>редко встречающееся сложное оптическое явление в </a:t>
            </a:r>
            <a:r>
              <a:rPr lang="ru-RU" dirty="0" smtClean="0">
                <a:hlinkClick r:id="rId2" tooltip="Атмосфера Земли"/>
              </a:rPr>
              <a:t>атмосфере</a:t>
            </a:r>
            <a:r>
              <a:rPr lang="ru-RU" dirty="0" smtClean="0"/>
              <a:t>, состоящее из нескольких форм </a:t>
            </a:r>
            <a:r>
              <a:rPr lang="ru-RU" dirty="0" smtClean="0">
                <a:hlinkClick r:id="rId3" tooltip="Мираж"/>
              </a:rPr>
              <a:t>миражей</a:t>
            </a:r>
            <a:r>
              <a:rPr lang="ru-RU" dirty="0" smtClean="0"/>
              <a:t>, при котором отдалённые объекты видны многократно и с разнообразными искажениями. Своё название получило в честь волшебницы — персонажа английских легенд </a:t>
            </a:r>
            <a:r>
              <a:rPr lang="ru-RU" dirty="0" smtClean="0">
                <a:hlinkClick r:id="rId4" tooltip="Фея Моргана"/>
              </a:rPr>
              <a:t>Феи </a:t>
            </a:r>
            <a:r>
              <a:rPr lang="ru-RU" dirty="0" err="1" smtClean="0">
                <a:hlinkClick r:id="rId4" tooltip="Фея Моргана"/>
              </a:rPr>
              <a:t>Морганы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Фата-моргана возникает в тех случаях, когда в нижних слоях атмосферы образуется (обычно вследствие разницы температур) несколько чередующихся </a:t>
            </a:r>
            <a:r>
              <a:rPr lang="ru-RU" dirty="0" smtClean="0">
                <a:hlinkClick r:id="rId5" tooltip="Инверсия (метеорология)"/>
              </a:rPr>
              <a:t>слоёв воздуха различной плотности</a:t>
            </a:r>
            <a:r>
              <a:rPr lang="ru-RU" dirty="0" smtClean="0"/>
              <a:t>, способных давать </a:t>
            </a:r>
            <a:r>
              <a:rPr lang="ru-RU" dirty="0" smtClean="0">
                <a:hlinkClick r:id="rId6" tooltip="Внутреннее отражение"/>
              </a:rPr>
              <a:t>зеркальные отражения</a:t>
            </a:r>
            <a:r>
              <a:rPr lang="ru-RU" dirty="0" smtClean="0"/>
              <a:t>. В результате отражения, а также и преломления лучей, реально существующие (в том числе находящиеся далеко за горизонтом) объекты дают на горизонте или над ним по нескольку искажённых изображений, частично накладывающихся друг на друга и быстро меняющихся во времени, что и создаёт причудливую картину </a:t>
            </a:r>
            <a:r>
              <a:rPr lang="ru-RU" dirty="0" smtClean="0"/>
              <a:t>фата-морганы</a:t>
            </a:r>
            <a:r>
              <a:rPr lang="ru-RU" baseline="30000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Фата-моргана</a:t>
            </a:r>
            <a:endParaRPr lang="ru-RU" dirty="0"/>
          </a:p>
        </p:txBody>
      </p:sp>
      <p:pic>
        <p:nvPicPr>
          <p:cNvPr id="4" name="Содержимое 3" descr="морган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1197400"/>
            <a:ext cx="6858048" cy="470821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Фата-моргана</a:t>
            </a:r>
            <a:endParaRPr lang="ru-RU" dirty="0"/>
          </a:p>
        </p:txBody>
      </p:sp>
      <p:pic>
        <p:nvPicPr>
          <p:cNvPr id="4" name="Содержимое 3" descr="og_og_147047801725598981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801050"/>
            <a:ext cx="8229600" cy="4306824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</TotalTime>
  <Words>22</Words>
  <PresentationFormat>Экран (4:3)</PresentationFormat>
  <Paragraphs>19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Атмосферные оптические явления</vt:lpstr>
      <vt:lpstr>Гало́ ( «круг, диск»); также а́ура, нимб, орео́л — группа атмосферных оптических явлений, характеризуемая возникновением вторичного свечения вокруг источника света, как правило, имеющее форму круга, кольца, дуги, светового столба или «алмазной пыли».</vt:lpstr>
      <vt:lpstr>Призрак Броккена</vt:lpstr>
      <vt:lpstr>Призраки Броккена</vt:lpstr>
      <vt:lpstr>Огни святого Эльма– это красивое свечение, вызываемое накоплением большого электрического разряда в грозовое время. В основном это явление наблюдается на корабельных мачтах, возле самолетов, летящих через грозовые тучи, а иногда и на горных вершинах. Согласно легендарным сказаниям тех временем, огни святого Эльма стали появляться после смерти святого Эльма в то время, когда на море был очень сильный шторм.</vt:lpstr>
      <vt:lpstr>Зелёный луч — это очень редкое оптическое явление в атмосфере, которое проявляется в форме зеленой вспышки в тот момент, когда солнечный диск скрывается за линией горизонта, длится явление от пары секунд до пяти минут.</vt:lpstr>
      <vt:lpstr>Фата-моргана</vt:lpstr>
      <vt:lpstr>Фата-моргана</vt:lpstr>
      <vt:lpstr>Фата-моргана</vt:lpstr>
      <vt:lpstr>Пояс Венеры</vt:lpstr>
      <vt:lpstr>Пояс Венеры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Атмосферные оптические явления</dc:title>
  <dc:creator>Olga</dc:creator>
  <cp:lastModifiedBy>Olga</cp:lastModifiedBy>
  <cp:revision>3</cp:revision>
  <dcterms:created xsi:type="dcterms:W3CDTF">2022-01-11T14:22:02Z</dcterms:created>
  <dcterms:modified xsi:type="dcterms:W3CDTF">2022-01-11T14:47:39Z</dcterms:modified>
</cp:coreProperties>
</file>