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9" r:id="rId11"/>
    <p:sldId id="270" r:id="rId12"/>
    <p:sldId id="265" r:id="rId13"/>
    <p:sldId id="267" r:id="rId14"/>
    <p:sldId id="268" r:id="rId15"/>
    <p:sldId id="271" r:id="rId16"/>
    <p:sldId id="272" r:id="rId17"/>
    <p:sldId id="273" r:id="rId18"/>
    <p:sldId id="274" r:id="rId19"/>
    <p:sldId id="275" r:id="rId20"/>
    <p:sldId id="276"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09.04.2022</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09.04.2022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09.04.2022</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09.04.2022</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09.04.2022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09.04.2022</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p:wipe dir="d"/>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err="1" smtClean="0"/>
              <a:t>Системно-деятельностный</a:t>
            </a:r>
            <a:r>
              <a:rPr lang="ru-RU" dirty="0" smtClean="0"/>
              <a:t> подход в рамках ФГОС на уроках географии.</a:t>
            </a:r>
            <a:endParaRPr lang="ru-RU" dirty="0"/>
          </a:p>
        </p:txBody>
      </p:sp>
      <p:sp>
        <p:nvSpPr>
          <p:cNvPr id="3" name="Подзаголовок 2"/>
          <p:cNvSpPr>
            <a:spLocks noGrp="1"/>
          </p:cNvSpPr>
          <p:nvPr>
            <p:ph type="subTitle" idx="1"/>
          </p:nvPr>
        </p:nvSpPr>
        <p:spPr/>
        <p:txBody>
          <a:bodyPr>
            <a:normAutofit/>
          </a:bodyPr>
          <a:lstStyle/>
          <a:p>
            <a:pPr algn="r"/>
            <a:r>
              <a:rPr lang="ru-RU" sz="2000" dirty="0" smtClean="0"/>
              <a:t>учитель географии</a:t>
            </a:r>
          </a:p>
          <a:p>
            <a:pPr algn="r"/>
            <a:r>
              <a:rPr lang="ru-RU" sz="2000" dirty="0" err="1" smtClean="0"/>
              <a:t>Шильпуховская</a:t>
            </a:r>
            <a:r>
              <a:rPr lang="ru-RU" sz="2000" dirty="0" smtClean="0"/>
              <a:t> основная школа</a:t>
            </a:r>
          </a:p>
          <a:p>
            <a:pPr algn="r"/>
            <a:r>
              <a:rPr lang="ru-RU" sz="2000" dirty="0" smtClean="0"/>
              <a:t>Круглова О.К.</a:t>
            </a:r>
            <a:endParaRPr lang="ru-RU" sz="2000"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dirty="0" smtClean="0"/>
              <a:t>Высказывание обучающимися предположений о причинах неровностей земной поверхности. Подведение их к понятию о внешних и внутренних силах Земли, о действии выветривания.</a:t>
            </a:r>
          </a:p>
          <a:p>
            <a:r>
              <a:rPr lang="ru-RU" dirty="0" smtClean="0"/>
              <a:t>Моделирование процессов физического и химического выветривания в ходе проведения опытов с гранитом и мрамором.</a:t>
            </a:r>
            <a:endParaRPr lang="ru-RU"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r>
              <a:rPr lang="ru-RU" dirty="0" smtClean="0"/>
              <a:t>Знакомство с действием внешних сил: работа с учебником по составлению схемы «</a:t>
            </a:r>
            <a:r>
              <a:rPr lang="ru-RU" dirty="0" err="1" smtClean="0"/>
              <a:t>Фишбоун</a:t>
            </a:r>
            <a:r>
              <a:rPr lang="ru-RU" dirty="0" smtClean="0"/>
              <a:t>» в группах или парах.</a:t>
            </a:r>
          </a:p>
          <a:p>
            <a:r>
              <a:rPr lang="ru-RU" dirty="0" smtClean="0"/>
              <a:t>Презентация выполненных работ, проверка по слайдам презентации.</a:t>
            </a:r>
          </a:p>
          <a:p>
            <a:r>
              <a:rPr lang="ru-RU" dirty="0" smtClean="0"/>
              <a:t>Первичное закрепление: по фотографиям, сделанным в нашей местности, узнать форму рельефа.</a:t>
            </a:r>
          </a:p>
          <a:p>
            <a:r>
              <a:rPr lang="ru-RU" dirty="0" smtClean="0"/>
              <a:t>Рефлексия и оценивание своей работы на уроке.</a:t>
            </a:r>
          </a:p>
          <a:p>
            <a:r>
              <a:rPr lang="ru-RU" dirty="0" smtClean="0"/>
              <a:t>Вариативное домашнее задание: с учебником и творческое.</a:t>
            </a:r>
            <a:endParaRPr lang="ru-RU"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500042"/>
            <a:ext cx="8229600" cy="1709758"/>
          </a:xfrm>
        </p:spPr>
        <p:txBody>
          <a:bodyPr>
            <a:normAutofit fontScale="90000"/>
          </a:bodyPr>
          <a:lstStyle/>
          <a:p>
            <a:r>
              <a:rPr lang="ru-RU" sz="3100" dirty="0" smtClean="0"/>
              <a:t/>
            </a:r>
            <a:br>
              <a:rPr lang="ru-RU" sz="3100" dirty="0" smtClean="0"/>
            </a:br>
            <a:r>
              <a:rPr lang="ru-RU" sz="3100" dirty="0" smtClean="0"/>
              <a:t/>
            </a:r>
            <a:br>
              <a:rPr lang="ru-RU" sz="3100" dirty="0" smtClean="0"/>
            </a:br>
            <a:r>
              <a:rPr lang="ru-RU" sz="3100" dirty="0" smtClean="0"/>
              <a:t>«</a:t>
            </a:r>
            <a:r>
              <a:rPr lang="ru-RU" sz="3100" b="1" dirty="0" err="1" smtClean="0"/>
              <a:t>Фишбоун</a:t>
            </a:r>
            <a:r>
              <a:rPr lang="ru-RU" sz="3100" dirty="0" smtClean="0"/>
              <a:t>» («рыбья кость», «рыбий скелет») – упрощенное название метода японского ученого </a:t>
            </a:r>
            <a:r>
              <a:rPr lang="ru-RU" sz="3100" dirty="0" err="1" smtClean="0"/>
              <a:t>Каору</a:t>
            </a:r>
            <a:r>
              <a:rPr lang="ru-RU" sz="3100" dirty="0" smtClean="0"/>
              <a:t> </a:t>
            </a:r>
            <a:r>
              <a:rPr lang="ru-RU" sz="3100" dirty="0" err="1" smtClean="0"/>
              <a:t>Исикавы</a:t>
            </a:r>
            <a:r>
              <a:rPr lang="ru-RU" dirty="0" smtClean="0"/>
              <a:t/>
            </a:r>
            <a:br>
              <a:rPr lang="ru-RU" dirty="0" smtClean="0"/>
            </a:br>
            <a:endParaRPr lang="ru-RU" dirty="0"/>
          </a:p>
        </p:txBody>
      </p:sp>
      <p:pic>
        <p:nvPicPr>
          <p:cNvPr id="1026" name="Picture 2" descr="C:\Users\Olga\Desktop\hello_html_m209e0b4.jpg"/>
          <p:cNvPicPr>
            <a:picLocks noGrp="1" noChangeAspect="1" noChangeArrowheads="1"/>
          </p:cNvPicPr>
          <p:nvPr>
            <p:ph idx="1"/>
          </p:nvPr>
        </p:nvPicPr>
        <p:blipFill>
          <a:blip r:embed="rId2"/>
          <a:stretch>
            <a:fillRect/>
          </a:stretch>
        </p:blipFill>
        <p:spPr bwMode="auto">
          <a:xfrm>
            <a:off x="1689100" y="2249488"/>
            <a:ext cx="5765800" cy="4324350"/>
          </a:xfrm>
          <a:prstGeom prst="rect">
            <a:avLst/>
          </a:prstGeom>
          <a:noFill/>
        </p:spPr>
      </p:pic>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b="1" dirty="0" smtClean="0"/>
              <a:t>Схемы </a:t>
            </a:r>
            <a:r>
              <a:rPr lang="ru-RU" b="1" dirty="0" err="1" smtClean="0"/>
              <a:t>Фишбоун</a:t>
            </a:r>
            <a:r>
              <a:rPr lang="ru-RU" b="1" dirty="0" smtClean="0"/>
              <a:t> дают возможность:</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lvl="0"/>
            <a:r>
              <a:rPr lang="ru-RU" dirty="0" smtClean="0"/>
              <a:t>организовать работу участников в парах или группах;</a:t>
            </a:r>
          </a:p>
          <a:p>
            <a:pPr lvl="0"/>
            <a:r>
              <a:rPr lang="ru-RU" dirty="0" smtClean="0"/>
              <a:t>развивать критическое мышление;</a:t>
            </a:r>
          </a:p>
          <a:p>
            <a:pPr lvl="0"/>
            <a:r>
              <a:rPr lang="ru-RU" dirty="0" smtClean="0"/>
              <a:t>визуализировать взаимосвязи между причинами и следствиями;</a:t>
            </a:r>
          </a:p>
          <a:p>
            <a:pPr lvl="0"/>
            <a:r>
              <a:rPr lang="ru-RU" dirty="0" smtClean="0"/>
              <a:t>ранжировать факторы по степени их значимости.</a:t>
            </a:r>
          </a:p>
          <a:p>
            <a:endParaRPr lang="ru-RU"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Формы работы на уроке</a:t>
            </a:r>
            <a:endParaRPr lang="ru-RU" dirty="0"/>
          </a:p>
        </p:txBody>
      </p:sp>
      <p:sp>
        <p:nvSpPr>
          <p:cNvPr id="3" name="Содержимое 2"/>
          <p:cNvSpPr>
            <a:spLocks noGrp="1"/>
          </p:cNvSpPr>
          <p:nvPr>
            <p:ph idx="1"/>
          </p:nvPr>
        </p:nvSpPr>
        <p:spPr/>
        <p:txBody>
          <a:bodyPr>
            <a:normAutofit fontScale="92500" lnSpcReduction="10000"/>
          </a:bodyPr>
          <a:lstStyle/>
          <a:p>
            <a:pPr lvl="0"/>
            <a:r>
              <a:rPr lang="ru-RU" b="1" dirty="0" smtClean="0"/>
              <a:t>Индивидуальная работа</a:t>
            </a:r>
            <a:r>
              <a:rPr lang="ru-RU" dirty="0" smtClean="0"/>
              <a:t>. Всем учащимся раздается для анализа одинаковый текст и перед каждым ставится цель — заполнить схему «Рыбий скелет» на протяжении 10 минут. Затем проходит обсуждение результатов, обмен мнениями и заполнение общей схемы на доске.</a:t>
            </a:r>
          </a:p>
          <a:p>
            <a:pPr lvl="0"/>
            <a:r>
              <a:rPr lang="ru-RU" b="1" dirty="0" smtClean="0"/>
              <a:t>Работа в группах</a:t>
            </a:r>
            <a:r>
              <a:rPr lang="ru-RU" dirty="0" smtClean="0"/>
              <a:t>. Каждая из групп получает свой текст. Чтение текста происходит индивидуально, а его обсуждение – в группах. Общая схема </a:t>
            </a:r>
            <a:r>
              <a:rPr lang="ru-RU" dirty="0" err="1" smtClean="0"/>
              <a:t>Фишбоун</a:t>
            </a:r>
            <a:r>
              <a:rPr lang="ru-RU" dirty="0" smtClean="0"/>
              <a:t> заполняется на основе мнений групп.</a:t>
            </a:r>
          </a:p>
          <a:p>
            <a:endParaRPr lang="ru-RU"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Уроки с элементами </a:t>
            </a:r>
            <a:r>
              <a:rPr lang="ru-RU" dirty="0" err="1" smtClean="0"/>
              <a:t>системно-деятельностного</a:t>
            </a:r>
            <a:r>
              <a:rPr lang="ru-RU" dirty="0" smtClean="0"/>
              <a:t> подхода</a:t>
            </a:r>
            <a:endParaRPr lang="ru-RU" dirty="0"/>
          </a:p>
        </p:txBody>
      </p:sp>
      <p:sp>
        <p:nvSpPr>
          <p:cNvPr id="3" name="Содержимое 2"/>
          <p:cNvSpPr>
            <a:spLocks noGrp="1"/>
          </p:cNvSpPr>
          <p:nvPr>
            <p:ph idx="1"/>
          </p:nvPr>
        </p:nvSpPr>
        <p:spPr/>
        <p:txBody>
          <a:bodyPr>
            <a:normAutofit fontScale="92500"/>
          </a:bodyPr>
          <a:lstStyle/>
          <a:p>
            <a:r>
              <a:rPr lang="ru-RU" dirty="0" smtClean="0"/>
              <a:t>Урок географии в 9 классе «Хозяйство Восточной Сибири»: составление туристического маршрута по территории района.</a:t>
            </a:r>
          </a:p>
          <a:p>
            <a:r>
              <a:rPr lang="ru-RU" dirty="0" smtClean="0"/>
              <a:t>Уроки географии в 7 классе по теме «Океаны»: уроки-проекты с составлением маршрута путешествия по океану.</a:t>
            </a:r>
          </a:p>
          <a:p>
            <a:r>
              <a:rPr lang="ru-RU" dirty="0" smtClean="0"/>
              <a:t>Урок географии в 6 классе по теме: «Подземные воды» с проектированием: что лучше колодец или скважина, и где её лучше вырыть.</a:t>
            </a:r>
            <a:endParaRPr lang="ru-RU"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Формы работы на уроках, обеспечивающие использование </a:t>
            </a:r>
            <a:r>
              <a:rPr lang="ru-RU" sz="3100" dirty="0" err="1" smtClean="0"/>
              <a:t>системно-деятельностного</a:t>
            </a:r>
            <a:r>
              <a:rPr lang="ru-RU" sz="3100" dirty="0" smtClean="0"/>
              <a:t> подхода</a:t>
            </a:r>
            <a:endParaRPr lang="ru-RU" sz="3100" dirty="0"/>
          </a:p>
        </p:txBody>
      </p:sp>
      <p:sp>
        <p:nvSpPr>
          <p:cNvPr id="3" name="Содержимое 2"/>
          <p:cNvSpPr>
            <a:spLocks noGrp="1"/>
          </p:cNvSpPr>
          <p:nvPr>
            <p:ph idx="1"/>
          </p:nvPr>
        </p:nvSpPr>
        <p:spPr/>
        <p:txBody>
          <a:bodyPr>
            <a:normAutofit fontScale="92500" lnSpcReduction="10000"/>
          </a:bodyPr>
          <a:lstStyle/>
          <a:p>
            <a:r>
              <a:rPr lang="ru-RU" b="1" dirty="0" smtClean="0"/>
              <a:t>Задания по функциональной грамотности</a:t>
            </a:r>
            <a:r>
              <a:rPr lang="ru-RU" dirty="0" smtClean="0"/>
              <a:t>: «По данным таблицы рассчитайте для некоторых субъектов РФ Центральной России, какое количество лет потребуется семье для приобретения квартиры площадью 40 кв.м. Сравните показатели по каждому субъекту со средним по России. Укажите причины различий. Определите субъекты с наиболее оптимальным соотношением цен на жильё и денежных доходов.»</a:t>
            </a: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ru-RU" b="1" dirty="0" smtClean="0"/>
              <a:t>Творческие задания</a:t>
            </a:r>
            <a:r>
              <a:rPr lang="ru-RU" dirty="0" smtClean="0"/>
              <a:t>: выпишите в три колонки атмосферные явления – </a:t>
            </a:r>
          </a:p>
          <a:p>
            <a:pPr>
              <a:buNone/>
            </a:pPr>
            <a:r>
              <a:rPr lang="ru-RU" dirty="0" smtClean="0"/>
              <a:t>1. Какие из них вы наблюдали сами.</a:t>
            </a:r>
          </a:p>
          <a:p>
            <a:pPr>
              <a:buNone/>
            </a:pPr>
            <a:r>
              <a:rPr lang="ru-RU" dirty="0" smtClean="0"/>
              <a:t>2. О каких знаете из прочитанного или рассказов других людей.</a:t>
            </a:r>
          </a:p>
          <a:p>
            <a:pPr>
              <a:buNone/>
            </a:pPr>
            <a:r>
              <a:rPr lang="ru-RU" dirty="0" smtClean="0"/>
              <a:t>3. О каких никогда не слышали.</a:t>
            </a:r>
          </a:p>
          <a:p>
            <a:pPr>
              <a:buNone/>
            </a:pPr>
            <a:r>
              <a:rPr lang="ru-RU" dirty="0" smtClean="0"/>
              <a:t>Найдите информацию о любом незнакомом вам до сих пор атмосферном явлении</a:t>
            </a:r>
          </a:p>
          <a:p>
            <a:pPr>
              <a:buNone/>
            </a:pPr>
            <a:r>
              <a:rPr lang="ru-RU" i="1" dirty="0" smtClean="0"/>
              <a:t>Призраки </a:t>
            </a:r>
            <a:r>
              <a:rPr lang="ru-RU" i="1" dirty="0" err="1" smtClean="0"/>
              <a:t>Б</a:t>
            </a:r>
            <a:r>
              <a:rPr lang="ru-RU" i="1" dirty="0" err="1" smtClean="0"/>
              <a:t>роккена</a:t>
            </a:r>
            <a:r>
              <a:rPr lang="ru-RU" i="1" dirty="0" smtClean="0"/>
              <a:t>, гало, мираж, фата-моргана, огни святого </a:t>
            </a:r>
            <a:r>
              <a:rPr lang="ru-RU" i="1" dirty="0" err="1" smtClean="0"/>
              <a:t>Э</a:t>
            </a:r>
            <a:r>
              <a:rPr lang="ru-RU" i="1" dirty="0" err="1" smtClean="0"/>
              <a:t>льма</a:t>
            </a:r>
            <a:r>
              <a:rPr lang="ru-RU" i="1" dirty="0" smtClean="0"/>
              <a:t> и др.</a:t>
            </a:r>
            <a:endParaRPr lang="ru-RU" i="1" dirty="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b="1" dirty="0" smtClean="0"/>
              <a:t>Проектирование</a:t>
            </a:r>
            <a:r>
              <a:rPr lang="ru-RU" dirty="0" smtClean="0"/>
              <a:t>: выберите город в курортном регионе России, спланируйте, как туда удобнее и дешевле добраться из нашей местности.</a:t>
            </a:r>
            <a:endParaRPr lang="ru-RU" dirty="0"/>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noAutofit/>
          </a:bodyPr>
          <a:lstStyle/>
          <a:p>
            <a:r>
              <a:rPr lang="ru-RU" sz="2800" dirty="0" smtClean="0"/>
              <a:t>Использование </a:t>
            </a:r>
            <a:r>
              <a:rPr lang="ru-RU" sz="2800" dirty="0" err="1" smtClean="0"/>
              <a:t>системно-деятельностного</a:t>
            </a:r>
            <a:r>
              <a:rPr lang="ru-RU" sz="2800" dirty="0" smtClean="0"/>
              <a:t> подхода на других уроках</a:t>
            </a:r>
            <a:endParaRPr lang="ru-RU" sz="2800" dirty="0"/>
          </a:p>
        </p:txBody>
      </p:sp>
      <p:sp>
        <p:nvSpPr>
          <p:cNvPr id="3" name="Содержимое 2"/>
          <p:cNvSpPr>
            <a:spLocks noGrp="1"/>
          </p:cNvSpPr>
          <p:nvPr>
            <p:ph idx="1"/>
          </p:nvPr>
        </p:nvSpPr>
        <p:spPr/>
        <p:txBody>
          <a:bodyPr/>
          <a:lstStyle/>
          <a:p>
            <a:pPr>
              <a:buNone/>
            </a:pPr>
            <a:r>
              <a:rPr lang="ru-RU" dirty="0" smtClean="0"/>
              <a:t> - уроки истории «Культура Древнего Китая», «Преобразования Петра Первого в области культуры»</a:t>
            </a:r>
          </a:p>
          <a:p>
            <a:pPr>
              <a:buNone/>
            </a:pPr>
            <a:r>
              <a:rPr lang="ru-RU" dirty="0" smtClean="0"/>
              <a:t>- уроки биологии «Внутреннее строение рыб», «Внутреннее строение млекопитающих» и т. д.</a:t>
            </a:r>
            <a:endParaRPr lang="ru-RU"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714348" y="274638"/>
            <a:ext cx="7972452" cy="4440246"/>
          </a:xfrm>
        </p:spPr>
        <p:txBody>
          <a:bodyPr>
            <a:normAutofit/>
          </a:bodyPr>
          <a:lstStyle/>
          <a:p>
            <a:r>
              <a:rPr lang="ru-RU" dirty="0" smtClean="0"/>
              <a:t>«Плохой учитель преподносит истину, а хороший учит её находить».</a:t>
            </a:r>
            <a:br>
              <a:rPr lang="ru-RU" dirty="0" smtClean="0"/>
            </a:br>
            <a:r>
              <a:rPr lang="ru-RU" sz="2800" dirty="0" smtClean="0"/>
              <a:t/>
            </a:r>
            <a:br>
              <a:rPr lang="ru-RU" sz="2800" dirty="0" smtClean="0"/>
            </a:br>
            <a:r>
              <a:rPr lang="ru-RU" sz="2800" dirty="0" smtClean="0"/>
              <a:t>А. </a:t>
            </a:r>
            <a:r>
              <a:rPr lang="ru-RU" sz="2800" dirty="0" err="1" smtClean="0"/>
              <a:t>Дистервег</a:t>
            </a:r>
            <a:r>
              <a:rPr lang="ru-RU" sz="2800" dirty="0" smtClean="0"/>
              <a:t>.</a:t>
            </a:r>
            <a:r>
              <a:rPr lang="ru-RU" dirty="0" smtClean="0"/>
              <a:t/>
            </a:r>
            <a:br>
              <a:rPr lang="ru-RU" dirty="0" smtClean="0"/>
            </a:br>
            <a:endParaRPr lang="ru-RU"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Спасибо за внимание!</a:t>
            </a:r>
            <a:endParaRPr lang="ru-RU"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Цель современной школы:</a:t>
            </a:r>
            <a:endParaRPr lang="ru-RU" dirty="0"/>
          </a:p>
        </p:txBody>
      </p:sp>
      <p:sp>
        <p:nvSpPr>
          <p:cNvPr id="4" name="Содержимое 3"/>
          <p:cNvSpPr>
            <a:spLocks noGrp="1"/>
          </p:cNvSpPr>
          <p:nvPr>
            <p:ph idx="1"/>
          </p:nvPr>
        </p:nvSpPr>
        <p:spPr/>
        <p:txBody>
          <a:bodyPr/>
          <a:lstStyle/>
          <a:p>
            <a:r>
              <a:rPr lang="ru-RU" dirty="0" smtClean="0"/>
              <a:t>Не столько обогащение знаниями, сколько овладение способами деятельности.</a:t>
            </a:r>
            <a:endParaRPr lang="ru-RU"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8596" y="274638"/>
            <a:ext cx="8258204" cy="4368808"/>
          </a:xfrm>
        </p:spPr>
        <p:txBody>
          <a:bodyPr>
            <a:normAutofit/>
          </a:bodyPr>
          <a:lstStyle/>
          <a:p>
            <a:r>
              <a:rPr lang="ru-RU" sz="3200" b="1" dirty="0" err="1" smtClean="0"/>
              <a:t>Системно-деятельностный</a:t>
            </a:r>
            <a:r>
              <a:rPr lang="ru-RU" sz="3200" b="1" dirty="0" smtClean="0"/>
              <a:t> подход </a:t>
            </a:r>
            <a:r>
              <a:rPr lang="ru-RU" sz="3200" dirty="0" smtClean="0"/>
              <a:t>– методологическая основа для современного урока.</a:t>
            </a:r>
            <a:br>
              <a:rPr lang="ru-RU" sz="3200" dirty="0" smtClean="0"/>
            </a:br>
            <a:r>
              <a:rPr lang="ru-RU" sz="3200" dirty="0" smtClean="0"/>
              <a:t>Это метод обучения, при котором обучающийся  не получает знания в готовом виде, а добывает их сам в процессе собственной учебно-познавательной деятельности.</a:t>
            </a:r>
            <a:endParaRPr lang="ru-RU" sz="3200"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sz="2800" dirty="0" smtClean="0"/>
              <a:t>Реализация технологии </a:t>
            </a:r>
            <a:r>
              <a:rPr lang="ru-RU" sz="2800" dirty="0" err="1" smtClean="0"/>
              <a:t>деятельностного</a:t>
            </a:r>
            <a:r>
              <a:rPr lang="ru-RU" sz="2800" dirty="0" smtClean="0"/>
              <a:t> метода преподавании обеспечивается системой дидактических принципов:</a:t>
            </a:r>
            <a:endParaRPr lang="ru-RU" sz="2800" dirty="0"/>
          </a:p>
        </p:txBody>
      </p:sp>
      <p:sp>
        <p:nvSpPr>
          <p:cNvPr id="4" name="Содержимое 3"/>
          <p:cNvSpPr>
            <a:spLocks noGrp="1"/>
          </p:cNvSpPr>
          <p:nvPr>
            <p:ph idx="1"/>
          </p:nvPr>
        </p:nvSpPr>
        <p:spPr/>
        <p:txBody>
          <a:bodyPr/>
          <a:lstStyle/>
          <a:p>
            <a:r>
              <a:rPr lang="ru-RU" dirty="0" smtClean="0"/>
              <a:t>Принцип деятельности;</a:t>
            </a:r>
          </a:p>
          <a:p>
            <a:r>
              <a:rPr lang="ru-RU" dirty="0" smtClean="0"/>
              <a:t>Принцип непрерывности;</a:t>
            </a:r>
          </a:p>
          <a:p>
            <a:r>
              <a:rPr lang="ru-RU" dirty="0" smtClean="0"/>
              <a:t>Принцип целостности;</a:t>
            </a:r>
          </a:p>
          <a:p>
            <a:r>
              <a:rPr lang="ru-RU" dirty="0" smtClean="0"/>
              <a:t>Принцип минимакса;</a:t>
            </a:r>
          </a:p>
          <a:p>
            <a:r>
              <a:rPr lang="ru-RU" dirty="0" smtClean="0"/>
              <a:t>Принцип психологической комфортности;</a:t>
            </a:r>
          </a:p>
          <a:p>
            <a:r>
              <a:rPr lang="ru-RU" dirty="0" smtClean="0"/>
              <a:t>Принцип вариативности;</a:t>
            </a:r>
          </a:p>
          <a:p>
            <a:r>
              <a:rPr lang="ru-RU" dirty="0" smtClean="0"/>
              <a:t>Принцип творчества.</a:t>
            </a:r>
            <a:endParaRPr lang="ru-RU"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Структура урока в </a:t>
            </a:r>
            <a:r>
              <a:rPr lang="ru-RU" dirty="0" err="1" smtClean="0"/>
              <a:t>системно-деятельностном</a:t>
            </a:r>
            <a:r>
              <a:rPr lang="ru-RU" dirty="0" smtClean="0"/>
              <a:t> подходе</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Мотивация учебной деятельности.</a:t>
            </a:r>
          </a:p>
          <a:p>
            <a:r>
              <a:rPr lang="ru-RU" dirty="0" smtClean="0"/>
              <a:t>Актуализация знаний и фиксация затруднений в пробном действии.</a:t>
            </a:r>
          </a:p>
          <a:p>
            <a:r>
              <a:rPr lang="ru-RU" dirty="0" smtClean="0"/>
              <a:t>Выявление места и причины затруднения.</a:t>
            </a:r>
          </a:p>
          <a:p>
            <a:r>
              <a:rPr lang="ru-RU" dirty="0" smtClean="0"/>
              <a:t>Построение проекта выхода из затруднения: </a:t>
            </a:r>
            <a:r>
              <a:rPr lang="ru-RU" dirty="0" err="1" smtClean="0"/>
              <a:t>целеполагание</a:t>
            </a:r>
            <a:r>
              <a:rPr lang="ru-RU" dirty="0" smtClean="0"/>
              <a:t>, планирование.</a:t>
            </a:r>
          </a:p>
          <a:p>
            <a:r>
              <a:rPr lang="ru-RU" dirty="0" smtClean="0"/>
              <a:t>Реализация проекта: поиск информации, создание продукта, презентация результатов.</a:t>
            </a:r>
          </a:p>
          <a:p>
            <a:r>
              <a:rPr lang="ru-RU" dirty="0" smtClean="0"/>
              <a:t>Первичное </a:t>
            </a:r>
            <a:r>
              <a:rPr lang="ru-RU" dirty="0" err="1" smtClean="0"/>
              <a:t>зактепление</a:t>
            </a:r>
            <a:endParaRPr lang="ru-RU" dirty="0" smtClean="0"/>
          </a:p>
          <a:p>
            <a:r>
              <a:rPr lang="ru-RU" dirty="0" smtClean="0"/>
              <a:t>Рефлексия учебной деятельности</a:t>
            </a:r>
          </a:p>
          <a:p>
            <a:r>
              <a:rPr lang="ru-RU" dirty="0" smtClean="0"/>
              <a:t>Вариативное домашнее задание.</a:t>
            </a:r>
            <a:endParaRPr lang="ru-RU"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Уроки </a:t>
            </a:r>
            <a:r>
              <a:rPr lang="ru-RU" dirty="0" err="1" smtClean="0"/>
              <a:t>учебно-деятельностной</a:t>
            </a:r>
            <a:r>
              <a:rPr lang="ru-RU" dirty="0" smtClean="0"/>
              <a:t> направленности</a:t>
            </a:r>
            <a:endParaRPr lang="ru-RU" dirty="0"/>
          </a:p>
        </p:txBody>
      </p:sp>
      <p:sp>
        <p:nvSpPr>
          <p:cNvPr id="3" name="Содержимое 2"/>
          <p:cNvSpPr>
            <a:spLocks noGrp="1"/>
          </p:cNvSpPr>
          <p:nvPr>
            <p:ph idx="1"/>
          </p:nvPr>
        </p:nvSpPr>
        <p:spPr/>
        <p:txBody>
          <a:bodyPr/>
          <a:lstStyle/>
          <a:p>
            <a:r>
              <a:rPr lang="ru-RU" dirty="0" smtClean="0"/>
              <a:t>Уроки «открытия» нового знания</a:t>
            </a:r>
          </a:p>
          <a:p>
            <a:r>
              <a:rPr lang="ru-RU" dirty="0" smtClean="0"/>
              <a:t>Уроки рефлексии</a:t>
            </a:r>
          </a:p>
          <a:p>
            <a:r>
              <a:rPr lang="ru-RU" dirty="0" smtClean="0"/>
              <a:t>Уроки общеметодологической направленности.</a:t>
            </a:r>
          </a:p>
          <a:p>
            <a:r>
              <a:rPr lang="ru-RU" dirty="0" smtClean="0"/>
              <a:t>Уроки развивающего контроля.</a:t>
            </a:r>
            <a:endParaRPr lang="ru-RU"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Преимущества </a:t>
            </a:r>
            <a:r>
              <a:rPr lang="ru-RU" dirty="0" err="1" smtClean="0"/>
              <a:t>системно-деятельностного</a:t>
            </a:r>
            <a:r>
              <a:rPr lang="ru-RU" dirty="0" smtClean="0"/>
              <a:t> подхода</a:t>
            </a:r>
            <a:endParaRPr lang="ru-RU" dirty="0"/>
          </a:p>
        </p:txBody>
      </p:sp>
      <p:sp>
        <p:nvSpPr>
          <p:cNvPr id="3" name="Содержимое 2"/>
          <p:cNvSpPr>
            <a:spLocks noGrp="1"/>
          </p:cNvSpPr>
          <p:nvPr>
            <p:ph idx="1"/>
          </p:nvPr>
        </p:nvSpPr>
        <p:spPr/>
        <p:txBody>
          <a:bodyPr>
            <a:normAutofit/>
          </a:bodyPr>
          <a:lstStyle/>
          <a:p>
            <a:r>
              <a:rPr lang="ru-RU" dirty="0" smtClean="0"/>
              <a:t>Изменяется характер обучения от заучивания понятий к их познанию;</a:t>
            </a:r>
          </a:p>
          <a:p>
            <a:r>
              <a:rPr lang="ru-RU" dirty="0" smtClean="0"/>
              <a:t>Сокращается время, необходимое для изучения материала;</a:t>
            </a:r>
          </a:p>
          <a:p>
            <a:r>
              <a:rPr lang="ru-RU" dirty="0" smtClean="0"/>
              <a:t>Развивается </a:t>
            </a:r>
            <a:r>
              <a:rPr lang="ru-RU" dirty="0" err="1" smtClean="0"/>
              <a:t>мотивационно-ценностная</a:t>
            </a:r>
            <a:r>
              <a:rPr lang="ru-RU" dirty="0" smtClean="0"/>
              <a:t> сфера личности;</a:t>
            </a:r>
          </a:p>
          <a:p>
            <a:r>
              <a:rPr lang="ru-RU" dirty="0" smtClean="0"/>
              <a:t>Формируется осознанная познавательная мотивация;</a:t>
            </a:r>
          </a:p>
          <a:p>
            <a:r>
              <a:rPr lang="ru-RU" dirty="0" smtClean="0"/>
              <a:t>Реализуются развивающие цели урока.</a:t>
            </a:r>
            <a:endParaRPr lang="ru-RU"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Урок географии в 5 классе по теме «Внешние силы, формирующие рельеф»</a:t>
            </a:r>
            <a:endParaRPr lang="ru-RU" sz="2800" dirty="0"/>
          </a:p>
        </p:txBody>
      </p:sp>
      <p:sp>
        <p:nvSpPr>
          <p:cNvPr id="3" name="Содержимое 2"/>
          <p:cNvSpPr>
            <a:spLocks noGrp="1"/>
          </p:cNvSpPr>
          <p:nvPr>
            <p:ph idx="1"/>
          </p:nvPr>
        </p:nvSpPr>
        <p:spPr/>
        <p:txBody>
          <a:bodyPr>
            <a:normAutofit/>
          </a:bodyPr>
          <a:lstStyle/>
          <a:p>
            <a:r>
              <a:rPr lang="ru-RU" dirty="0" smtClean="0"/>
              <a:t>Мотивация: «Если у нас не бывает вулканов, то почему земная поверхность неровная?»</a:t>
            </a:r>
          </a:p>
          <a:p>
            <a:r>
              <a:rPr lang="ru-RU" dirty="0" smtClean="0"/>
              <a:t>Актуализация знаний: отвечаем на вопрос, почему у нас нет вулканов, решаем кроссворд по теме, ищем вулканы по координатам и показываем их на карте.</a:t>
            </a:r>
          </a:p>
          <a:p>
            <a:r>
              <a:rPr lang="ru-RU" dirty="0" smtClean="0"/>
              <a:t>Затруднение: почему же поверхность неровная?</a:t>
            </a:r>
            <a:endParaRPr lang="ru-RU"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105</TotalTime>
  <Words>725</Words>
  <PresentationFormat>Экран (4:3)</PresentationFormat>
  <Paragraphs>73</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Городская</vt:lpstr>
      <vt:lpstr>Системно-деятельностный подход в рамках ФГОС на уроках географии.</vt:lpstr>
      <vt:lpstr>«Плохой учитель преподносит истину, а хороший учит её находить».  А. Дистервег. </vt:lpstr>
      <vt:lpstr>Цель современной школы:</vt:lpstr>
      <vt:lpstr>Системно-деятельностный подход – методологическая основа для современного урока. Это метод обучения, при котором обучающийся  не получает знания в готовом виде, а добывает их сам в процессе собственной учебно-познавательной деятельности.</vt:lpstr>
      <vt:lpstr>Реализация технологии деятельностного метода преподавании обеспечивается системой дидактических принципов:</vt:lpstr>
      <vt:lpstr>Структура урока в системно-деятельностном подходе</vt:lpstr>
      <vt:lpstr>Уроки учебно-деятельностной направленности</vt:lpstr>
      <vt:lpstr>Преимущества системно-деятельностного подхода</vt:lpstr>
      <vt:lpstr>Урок географии в 5 классе по теме «Внешние силы, формирующие рельеф»</vt:lpstr>
      <vt:lpstr>Слайд 10</vt:lpstr>
      <vt:lpstr>Слайд 11</vt:lpstr>
      <vt:lpstr>  «Фишбоун» («рыбья кость», «рыбий скелет») – упрощенное название метода японского ученого Каору Исикавы </vt:lpstr>
      <vt:lpstr> Схемы Фишбоун дают возможность: </vt:lpstr>
      <vt:lpstr>Формы работы на уроке</vt:lpstr>
      <vt:lpstr>Уроки с элементами системно-деятельностного подхода</vt:lpstr>
      <vt:lpstr>Формы работы на уроках, обеспечивающие использование системно-деятельностного подхода</vt:lpstr>
      <vt:lpstr>Слайд 17</vt:lpstr>
      <vt:lpstr>Слайд 18</vt:lpstr>
      <vt:lpstr>Использование системно-деятельностного подхода на других уроках</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Системно-деятельностный подход в рамках ФГОС на уроках географии.</dc:title>
  <dc:creator>Olga</dc:creator>
  <cp:lastModifiedBy>Olga</cp:lastModifiedBy>
  <cp:revision>12</cp:revision>
  <dcterms:created xsi:type="dcterms:W3CDTF">2022-04-09T10:10:31Z</dcterms:created>
  <dcterms:modified xsi:type="dcterms:W3CDTF">2022-04-09T12:07:00Z</dcterms:modified>
</cp:coreProperties>
</file>