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 varScale="1">
        <p:scale>
          <a:sx n="103" d="100"/>
          <a:sy n="103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15.01.2022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wipe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Учебник церковно-приходской школы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sz="1400" dirty="0" smtClean="0"/>
          </a:p>
          <a:p>
            <a:pPr algn="r"/>
            <a:endParaRPr lang="ru-RU" sz="1400" dirty="0" smtClean="0"/>
          </a:p>
          <a:p>
            <a:pPr algn="r"/>
            <a:endParaRPr lang="ru-RU" sz="1400" dirty="0" smtClean="0">
              <a:solidFill>
                <a:schemeClr val="tx1"/>
              </a:solidFill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Круглов Константин,</a:t>
            </a:r>
          </a:p>
          <a:p>
            <a:pPr algn="r"/>
            <a:r>
              <a:rPr lang="ru-RU" sz="1400" dirty="0" smtClean="0">
                <a:solidFill>
                  <a:schemeClr val="tx1"/>
                </a:solidFill>
              </a:rPr>
              <a:t>9 класс</a:t>
            </a:r>
          </a:p>
          <a:p>
            <a:pPr algn="r"/>
            <a:r>
              <a:rPr lang="ru-RU" sz="1400" dirty="0" err="1" smtClean="0">
                <a:solidFill>
                  <a:schemeClr val="tx1"/>
                </a:solidFill>
              </a:rPr>
              <a:t>Шильпуховская</a:t>
            </a:r>
            <a:r>
              <a:rPr lang="ru-RU" sz="1400" dirty="0" smtClean="0">
                <a:solidFill>
                  <a:schemeClr val="tx1"/>
                </a:solidFill>
              </a:rPr>
              <a:t> основная школа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22471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Здание бывшей школы </a:t>
            </a:r>
            <a:br>
              <a:rPr lang="ru-RU" sz="3600" dirty="0" smtClean="0"/>
            </a:br>
            <a:r>
              <a:rPr lang="ru-RU" sz="3600" dirty="0" smtClean="0"/>
              <a:t>с. Васильевское</a:t>
            </a:r>
            <a:endParaRPr lang="ru-RU" sz="3600" dirty="0"/>
          </a:p>
        </p:txBody>
      </p:sp>
      <p:pic>
        <p:nvPicPr>
          <p:cNvPr id="4" name="Содержимое 3" descr="DSCN25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>
            <a:normAutofit/>
          </a:bodyPr>
          <a:lstStyle/>
          <a:p>
            <a:r>
              <a:rPr lang="ru-RU" sz="3600" dirty="0" err="1" smtClean="0"/>
              <a:t>Мариинский</a:t>
            </a:r>
            <a:r>
              <a:rPr lang="ru-RU" sz="3600" dirty="0" smtClean="0"/>
              <a:t> институт</a:t>
            </a:r>
            <a:endParaRPr lang="ru-RU" sz="3600" dirty="0"/>
          </a:p>
        </p:txBody>
      </p:sp>
      <p:pic>
        <p:nvPicPr>
          <p:cNvPr id="4" name="Содержимое 3" descr="Mariinsk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2814" y="1857364"/>
            <a:ext cx="7018210" cy="4443628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Издатель учебника Елеонский Ф. Г. </a:t>
            </a:r>
            <a:endParaRPr lang="ru-RU" sz="3600" dirty="0"/>
          </a:p>
        </p:txBody>
      </p:sp>
      <p:pic>
        <p:nvPicPr>
          <p:cNvPr id="4" name="Содержимое 3" descr="елеонский ф.г.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4612" y="1111495"/>
            <a:ext cx="3643338" cy="5397539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Обложка учебника</a:t>
            </a:r>
            <a:endParaRPr lang="ru-RU" sz="3600" dirty="0"/>
          </a:p>
        </p:txBody>
      </p:sp>
      <p:pic>
        <p:nvPicPr>
          <p:cNvPr id="6" name="Содержимое 5" descr="IMG_20211114_1533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Титульный лист учебника</a:t>
            </a:r>
            <a:endParaRPr lang="ru-RU" sz="3600" dirty="0"/>
          </a:p>
        </p:txBody>
      </p:sp>
      <p:pic>
        <p:nvPicPr>
          <p:cNvPr id="4" name="Содержимое 3" descr="IMG_20211114_1533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7500990" cy="5077651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Обратная сторона титульного листа</a:t>
            </a:r>
            <a:endParaRPr lang="ru-RU" sz="4000" dirty="0"/>
          </a:p>
        </p:txBody>
      </p:sp>
      <p:pic>
        <p:nvPicPr>
          <p:cNvPr id="4" name="Содержимое 3" descr="IMG_20211114_1805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5457" y="1935163"/>
            <a:ext cx="3293085" cy="43894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Оглавление учебника</a:t>
            </a:r>
            <a:endParaRPr lang="ru-RU" sz="3600" dirty="0"/>
          </a:p>
        </p:txBody>
      </p:sp>
      <p:pic>
        <p:nvPicPr>
          <p:cNvPr id="8" name="Содержимое 7" descr="IMG_20211114_1805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43174" y="1556887"/>
            <a:ext cx="3574080" cy="4767713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04088"/>
            <a:ext cx="8258204" cy="653210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Иллюстрация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Содержимое 3" descr="IMG_20211114_1605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1" y="1291413"/>
            <a:ext cx="6929486" cy="5197115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Указатели собственных имён и православных праздников</a:t>
            </a:r>
            <a:endParaRPr lang="ru-RU" sz="3600" dirty="0"/>
          </a:p>
        </p:txBody>
      </p:sp>
      <p:pic>
        <p:nvPicPr>
          <p:cNvPr id="4" name="Содержимое 3" descr="IMG_20211114_1606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6305" y="1935163"/>
            <a:ext cx="5851389" cy="4389437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71438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Церковно-приходская школа</a:t>
            </a:r>
            <a:endParaRPr lang="ru-RU" sz="3600" dirty="0"/>
          </a:p>
        </p:txBody>
      </p:sp>
      <p:pic>
        <p:nvPicPr>
          <p:cNvPr id="4" name="Содержимое 3" descr="церковно-приходские школы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43790"/>
            <a:ext cx="7786741" cy="5191160"/>
          </a:xfr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714512"/>
          </a:xfrm>
        </p:spPr>
        <p:txBody>
          <a:bodyPr>
            <a:noAutofit/>
          </a:bodyPr>
          <a:lstStyle/>
          <a:p>
            <a:r>
              <a:rPr lang="ru-RU" sz="2800" dirty="0" smtClean="0"/>
              <a:t>Число уроков в двухклассных церковно-приходских школах по программам </a:t>
            </a:r>
            <a:br>
              <a:rPr lang="ru-RU" sz="2800" dirty="0" smtClean="0"/>
            </a:br>
            <a:r>
              <a:rPr lang="ru-RU" sz="2800" dirty="0" smtClean="0"/>
              <a:t>1884-1902 годов: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68"/>
            <a:ext cx="8229600" cy="414340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– </a:t>
            </a:r>
            <a:r>
              <a:rPr lang="ru-RU" dirty="0" smtClean="0"/>
              <a:t>Закон Божий: 1-й год обучения – 7 уроков в неделю; 2-й год обучения – 7 уроков в неделю; 3-й год обучения – 6 уроков в неделю; 4-й год обучения – 6 уроков в неделю.</a:t>
            </a:r>
            <a:br>
              <a:rPr lang="ru-RU" dirty="0" smtClean="0"/>
            </a:br>
            <a:r>
              <a:rPr lang="ru-RU" dirty="0" smtClean="0"/>
              <a:t>– Церковно-славянское пение-чтение: 1-й год обучения – 4 урока в неделю; 2-й год обучения – 4 урока в неделю; 3-й год обучения – 3 урока в неделю; 4-й год обучения – 3 урока в неделю.</a:t>
            </a:r>
            <a:br>
              <a:rPr lang="ru-RU" dirty="0" smtClean="0"/>
            </a:br>
            <a:r>
              <a:rPr lang="ru-RU" dirty="0" smtClean="0"/>
              <a:t>– Церковное пение: 1-й год обучения – 2 урока в неделю; 2-й год обучения – 2 урока в неделю; 3-й год обучения – 2 урока в неделю; 4-й год обучения – 3 урока в неделю.</a:t>
            </a:r>
            <a:br>
              <a:rPr lang="ru-RU" dirty="0" smtClean="0"/>
            </a:br>
            <a:r>
              <a:rPr lang="ru-RU" dirty="0" smtClean="0"/>
              <a:t>– Русский язык: 1-й год обучения – 7 уроков в неделю; 2-й год обучения – 7 уроков в неделю; 3-й год обучения – 6 уроков в неделю; 4-й год обучения – 6 уроков в неделю.</a:t>
            </a:r>
            <a:br>
              <a:rPr lang="ru-RU" dirty="0" smtClean="0"/>
            </a:br>
            <a:r>
              <a:rPr lang="ru-RU" dirty="0" smtClean="0"/>
              <a:t>– Счисление (арифметика): 1-й год обучения – 4 уроков в неделю; 2-й год обучения – 4 уроков в неделю; 3-й год обучения – 4 уроков в неделю; 4-й год обучения – 4 уроков в неделю.</a:t>
            </a:r>
            <a:br>
              <a:rPr lang="ru-RU" dirty="0" smtClean="0"/>
            </a:br>
            <a:r>
              <a:rPr lang="ru-RU" dirty="0" smtClean="0"/>
              <a:t>– Чистописание: 1-й год обучения – 3 урока в неделю; 2-й год обучения – 2 урока в неделю; 3-й год обучения – 2 урока в неделю; 4-й год обучения – 2 урока в неделю.</a:t>
            </a:r>
            <a:br>
              <a:rPr lang="ru-RU" dirty="0" smtClean="0"/>
            </a:br>
            <a:r>
              <a:rPr lang="ru-RU" dirty="0" smtClean="0"/>
              <a:t>– Русская история и краткая церковная история: 1-й год обучения – 2 урока в неделю; 2-й год обучения – 2 урока в неделю; 3-й год обучения – 2 урока в неделю; 4-й год обучения – 2 урока в неделю.</a:t>
            </a:r>
            <a:br>
              <a:rPr lang="ru-RU" dirty="0" smtClean="0"/>
            </a:br>
            <a:r>
              <a:rPr lang="ru-RU" dirty="0" smtClean="0"/>
              <a:t>– География, природоведение: 1-й год обучения – 2 урока в неделю; 2-й год обучения – 3 урока в неделю; 3-й год обучения – 2 урока в неделю; 4-й год обучения – 3 урока в неделю.</a:t>
            </a:r>
            <a:br>
              <a:rPr lang="ru-RU" dirty="0" smtClean="0"/>
            </a:br>
            <a:r>
              <a:rPr lang="ru-RU" dirty="0" smtClean="0"/>
              <a:t>– Черчение, рисование: 1-й год обучения – 0 уроков в неделю; 2-й год обучения – 0 уроков в неделю; 3-й год обучения – 1 урок в неделю; 4-й год обучения – 1 урок в неделю.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</TotalTime>
  <Words>55</Words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Учебник церковно-приходской школы</vt:lpstr>
      <vt:lpstr>Обложка учебника</vt:lpstr>
      <vt:lpstr>Титульный лист учебника</vt:lpstr>
      <vt:lpstr>Обратная сторона титульного листа</vt:lpstr>
      <vt:lpstr>Оглавление учебника</vt:lpstr>
      <vt:lpstr>Иллюстрация </vt:lpstr>
      <vt:lpstr>Указатели собственных имён и православных праздников</vt:lpstr>
      <vt:lpstr>Церковно-приходская школа</vt:lpstr>
      <vt:lpstr>Число уроков в двухклассных церковно-приходских школах по программам  1884-1902 годов: </vt:lpstr>
      <vt:lpstr>Здание бывшей школы  с. Васильевское</vt:lpstr>
      <vt:lpstr>Мариинский институт</vt:lpstr>
      <vt:lpstr>Издатель учебника Елеонский Ф. Г.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Учебник церковно-приходской школы</dc:title>
  <dc:creator>Olga</dc:creator>
  <cp:lastModifiedBy>Olga</cp:lastModifiedBy>
  <cp:revision>7</cp:revision>
  <dcterms:created xsi:type="dcterms:W3CDTF">2022-01-15T12:46:47Z</dcterms:created>
  <dcterms:modified xsi:type="dcterms:W3CDTF">2022-01-15T13:24:48Z</dcterms:modified>
</cp:coreProperties>
</file>